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 id="267" r:id="rId3"/>
    <p:sldId id="258" r:id="rId4"/>
    <p:sldId id="257" r:id="rId5"/>
    <p:sldId id="259" r:id="rId6"/>
    <p:sldId id="260" r:id="rId7"/>
    <p:sldId id="261" r:id="rId8"/>
    <p:sldId id="262" r:id="rId9"/>
    <p:sldId id="263" r:id="rId10"/>
    <p:sldId id="268" r:id="rId11"/>
    <p:sldId id="264" r:id="rId12"/>
    <p:sldId id="266"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26"/>
    <p:restoredTop sz="94663"/>
  </p:normalViewPr>
  <p:slideViewPr>
    <p:cSldViewPr snapToGrid="0" snapToObjects="1">
      <p:cViewPr varScale="1">
        <p:scale>
          <a:sx n="81" d="100"/>
          <a:sy n="81" d="100"/>
        </p:scale>
        <p:origin x="103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784817-70A9-1343-8360-2D1D940EE7EF}" type="datetimeFigureOut">
              <a:rPr lang="en-US" smtClean="0"/>
              <a:t>4/20/2021</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606DCDDB-281F-454D-B44C-496960D14E21}"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84161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784817-70A9-1343-8360-2D1D940EE7EF}" type="datetimeFigureOut">
              <a:rPr lang="en-US" smtClean="0"/>
              <a:t>4/20/2021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6DCDDB-281F-454D-B44C-496960D14E21}"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91230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784817-70A9-1343-8360-2D1D940EE7EF}" type="datetimeFigureOut">
              <a:rPr lang="en-US" smtClean="0"/>
              <a:t>4/20/2021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6DCDDB-281F-454D-B44C-496960D14E21}"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14772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784817-70A9-1343-8360-2D1D940EE7EF}" type="datetimeFigureOut">
              <a:rPr lang="en-US" smtClean="0"/>
              <a:t>4/20/2021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6DCDDB-281F-454D-B44C-496960D14E21}"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14686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784817-70A9-1343-8360-2D1D940EE7EF}" type="datetimeFigureOut">
              <a:rPr lang="en-US" smtClean="0"/>
              <a:t>4/20/2021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6DCDDB-281F-454D-B44C-496960D14E21}"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54917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784817-70A9-1343-8360-2D1D940EE7EF}" type="datetimeFigureOut">
              <a:rPr lang="en-US" smtClean="0"/>
              <a:t>4/20/2021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6DCDDB-281F-454D-B44C-496960D14E21}"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60587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784817-70A9-1343-8360-2D1D940EE7EF}" type="datetimeFigureOut">
              <a:rPr lang="en-US" smtClean="0"/>
              <a:t>4/20/2021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06DCDDB-281F-454D-B44C-496960D14E21}"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57432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784817-70A9-1343-8360-2D1D940EE7EF}" type="datetimeFigureOut">
              <a:rPr lang="en-US" smtClean="0"/>
              <a:t>4/20/2021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06DCDDB-281F-454D-B44C-496960D14E21}"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81514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784817-70A9-1343-8360-2D1D940EE7EF}" type="datetimeFigureOut">
              <a:rPr lang="en-US" smtClean="0"/>
              <a:t>4/20/2021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06DCDDB-281F-454D-B44C-496960D14E21}" type="slidenum">
              <a:rPr lang="en-US" smtClean="0"/>
              <a:t>‹#›</a:t>
            </a:fld>
            <a:endParaRPr lang="en-US"/>
          </a:p>
        </p:txBody>
      </p:sp>
    </p:spTree>
    <p:extLst>
      <p:ext uri="{BB962C8B-B14F-4D97-AF65-F5344CB8AC3E}">
        <p14:creationId xmlns:p14="http://schemas.microsoft.com/office/powerpoint/2010/main" val="902414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784817-70A9-1343-8360-2D1D940EE7EF}" type="datetimeFigureOut">
              <a:rPr lang="en-US" smtClean="0"/>
              <a:t>4/20/2021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6DCDDB-281F-454D-B44C-496960D14E21}"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21009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87784817-70A9-1343-8360-2D1D940EE7EF}" type="datetimeFigureOut">
              <a:rPr lang="en-US" smtClean="0"/>
              <a:t>4/20/2021</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606DCDDB-281F-454D-B44C-496960D14E21}"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58091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87784817-70A9-1343-8360-2D1D940EE7EF}" type="datetimeFigureOut">
              <a:rPr lang="en-US" smtClean="0"/>
              <a:t>4/20/2021</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06DCDDB-281F-454D-B44C-496960D14E21}"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986438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hyperlink" Target="https://github.com/saipraharsha/Portfolio" TargetMode="External"/><Relationship Id="rId4" Type="http://schemas.openxmlformats.org/officeDocument/2006/relationships/hyperlink" Target="mailto:sdevalla@syr.edu"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04166F-B783-5C41-B1B2-99FE8845D5AA}"/>
              </a:ext>
            </a:extLst>
          </p:cNvPr>
          <p:cNvSpPr txBox="1"/>
          <p:nvPr/>
        </p:nvSpPr>
        <p:spPr>
          <a:xfrm>
            <a:off x="2090057" y="1629174"/>
            <a:ext cx="9111343" cy="1569660"/>
          </a:xfrm>
          <a:prstGeom prst="rect">
            <a:avLst/>
          </a:prstGeom>
          <a:noFill/>
        </p:spPr>
        <p:txBody>
          <a:bodyPr wrap="square" rtlCol="0">
            <a:spAutoFit/>
          </a:bodyPr>
          <a:lstStyle/>
          <a:p>
            <a:pPr algn="ctr"/>
            <a:r>
              <a:rPr lang="en-US" sz="4800" dirty="0"/>
              <a:t>Applied Data Science – Portfolio</a:t>
            </a:r>
          </a:p>
          <a:p>
            <a:pPr algn="ctr"/>
            <a:r>
              <a:rPr lang="en-US" sz="4800" dirty="0"/>
              <a:t>2019-2021</a:t>
            </a:r>
          </a:p>
        </p:txBody>
      </p:sp>
      <p:sp>
        <p:nvSpPr>
          <p:cNvPr id="5" name="TextBox 4">
            <a:extLst>
              <a:ext uri="{FF2B5EF4-FFF2-40B4-BE49-F238E27FC236}">
                <a16:creationId xmlns:a16="http://schemas.microsoft.com/office/drawing/2014/main" id="{02CDB74A-B9DD-5246-A713-EF966727C447}"/>
              </a:ext>
            </a:extLst>
          </p:cNvPr>
          <p:cNvSpPr txBox="1"/>
          <p:nvPr/>
        </p:nvSpPr>
        <p:spPr>
          <a:xfrm>
            <a:off x="4065814" y="3849079"/>
            <a:ext cx="4060372" cy="1477328"/>
          </a:xfrm>
          <a:prstGeom prst="rect">
            <a:avLst/>
          </a:prstGeom>
          <a:noFill/>
        </p:spPr>
        <p:txBody>
          <a:bodyPr wrap="square" rtlCol="0">
            <a:spAutoFit/>
          </a:bodyPr>
          <a:lstStyle/>
          <a:p>
            <a:pPr algn="ctr"/>
            <a:r>
              <a:rPr lang="en-US" dirty="0">
                <a:latin typeface="+mj-lt"/>
                <a:cs typeface="Calibri" panose="020F0502020204030204" pitchFamily="34" charset="0"/>
              </a:rPr>
              <a:t>Sai Praharsha Devalla</a:t>
            </a:r>
          </a:p>
          <a:p>
            <a:pPr algn="ctr"/>
            <a:r>
              <a:rPr lang="en-US" dirty="0">
                <a:latin typeface="+mj-lt"/>
                <a:cs typeface="Calibri" panose="020F0502020204030204" pitchFamily="34" charset="0"/>
              </a:rPr>
              <a:t>235239596</a:t>
            </a:r>
          </a:p>
          <a:p>
            <a:pPr algn="ctr"/>
            <a:r>
              <a:rPr lang="en-US" dirty="0">
                <a:latin typeface="+mj-lt"/>
                <a:cs typeface="Calibri" panose="020F0502020204030204" pitchFamily="34" charset="0"/>
                <a:hlinkClick r:id="rId4"/>
              </a:rPr>
              <a:t>sdevalla@syr.edu</a:t>
            </a:r>
            <a:endParaRPr lang="en-US" dirty="0">
              <a:latin typeface="+mj-lt"/>
              <a:cs typeface="Calibri" panose="020F0502020204030204" pitchFamily="34" charset="0"/>
            </a:endParaRPr>
          </a:p>
          <a:p>
            <a:pPr algn="ctr"/>
            <a:r>
              <a:rPr lang="en-US" u="sng" dirty="0">
                <a:solidFill>
                  <a:srgbClr val="0563C1"/>
                </a:solidFill>
                <a:latin typeface="+mj-lt"/>
                <a:ea typeface="Calibri" panose="020F0502020204030204" pitchFamily="34" charset="0"/>
                <a:cs typeface="Calibri" panose="020F0502020204030204" pitchFamily="34" charset="0"/>
                <a:hlinkClick r:id="rId5"/>
              </a:rPr>
              <a:t>https://github.com/saipraharsha/Portfolio</a:t>
            </a:r>
            <a:endParaRPr lang="en-US" u="sng" dirty="0">
              <a:solidFill>
                <a:srgbClr val="0563C1"/>
              </a:solidFill>
              <a:latin typeface="+mj-lt"/>
              <a:ea typeface="Calibri" panose="020F0502020204030204" pitchFamily="34" charset="0"/>
              <a:cs typeface="Calibri" panose="020F0502020204030204" pitchFamily="34" charset="0"/>
            </a:endParaRPr>
          </a:p>
          <a:p>
            <a:pPr algn="ctr"/>
            <a:endParaRPr lang="en-US" u="sng" dirty="0">
              <a:solidFill>
                <a:srgbClr val="0563C1"/>
              </a:solidFill>
              <a:latin typeface="+mj-lt"/>
              <a:ea typeface="Calibri" panose="020F0502020204030204" pitchFamily="34" charset="0"/>
              <a:cs typeface="Calibri" panose="020F0502020204030204" pitchFamily="34" charset="0"/>
            </a:endParaRPr>
          </a:p>
        </p:txBody>
      </p:sp>
      <p:pic>
        <p:nvPicPr>
          <p:cNvPr id="3" name="Audio 2">
            <a:hlinkClick r:id="" action="ppaction://media"/>
            <a:extLst>
              <a:ext uri="{FF2B5EF4-FFF2-40B4-BE49-F238E27FC236}">
                <a16:creationId xmlns:a16="http://schemas.microsoft.com/office/drawing/2014/main" id="{AEA4FF3F-1B36-4DB7-94AB-B70BF89E7C8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5291733"/>
      </p:ext>
    </p:extLst>
  </p:cSld>
  <p:clrMapOvr>
    <a:masterClrMapping/>
  </p:clrMapOvr>
  <mc:AlternateContent xmlns:mc="http://schemas.openxmlformats.org/markup-compatibility/2006">
    <mc:Choice xmlns:p14="http://schemas.microsoft.com/office/powerpoint/2010/main" Requires="p14">
      <p:transition spd="slow" p14:dur="2000" advTm="6760"/>
    </mc:Choice>
    <mc:Fallback>
      <p:transition spd="slow" advTm="6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72567-480D-4F24-A4F5-76C06A54BB7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D39E200-8042-4D04-9C42-71205092F67E}"/>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BE5B9ABB-0642-4FED-B2B6-FC4C3DF4F0E8}"/>
              </a:ext>
            </a:extLst>
          </p:cNvPr>
          <p:cNvPicPr>
            <a:picLocks noChangeAspect="1"/>
          </p:cNvPicPr>
          <p:nvPr/>
        </p:nvPicPr>
        <p:blipFill>
          <a:blip r:embed="rId4"/>
          <a:stretch>
            <a:fillRect/>
          </a:stretch>
        </p:blipFill>
        <p:spPr>
          <a:xfrm>
            <a:off x="0" y="0"/>
            <a:ext cx="12858161" cy="6858000"/>
          </a:xfrm>
          <a:prstGeom prst="rect">
            <a:avLst/>
          </a:prstGeom>
        </p:spPr>
      </p:pic>
      <p:pic>
        <p:nvPicPr>
          <p:cNvPr id="7" name="Audio 6">
            <a:hlinkClick r:id="" action="ppaction://media"/>
            <a:extLst>
              <a:ext uri="{FF2B5EF4-FFF2-40B4-BE49-F238E27FC236}">
                <a16:creationId xmlns:a16="http://schemas.microsoft.com/office/drawing/2014/main" id="{9A8D30E8-9A10-4CE7-A25B-1952CB6383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19274534"/>
      </p:ext>
    </p:extLst>
  </p:cSld>
  <p:clrMapOvr>
    <a:masterClrMapping/>
  </p:clrMapOvr>
  <mc:AlternateContent xmlns:mc="http://schemas.openxmlformats.org/markup-compatibility/2006">
    <mc:Choice xmlns:p14="http://schemas.microsoft.com/office/powerpoint/2010/main" Requires="p14">
      <p:transition spd="slow" p14:dur="2000" advTm="60767"/>
    </mc:Choice>
    <mc:Fallback>
      <p:transition spd="slow" advTm="60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072D06-2274-EB40-8BB1-F350F9F5F66E}"/>
              </a:ext>
            </a:extLst>
          </p:cNvPr>
          <p:cNvSpPr>
            <a:spLocks noGrp="1"/>
          </p:cNvSpPr>
          <p:nvPr>
            <p:ph type="title"/>
          </p:nvPr>
        </p:nvSpPr>
        <p:spPr>
          <a:xfrm>
            <a:off x="579772" y="1953537"/>
            <a:ext cx="2902582" cy="2950923"/>
          </a:xfrm>
        </p:spPr>
        <p:txBody>
          <a:bodyPr>
            <a:normAutofit/>
          </a:bodyPr>
          <a:lstStyle/>
          <a:p>
            <a:r>
              <a:rPr lang="en-US" dirty="0">
                <a:solidFill>
                  <a:srgbClr val="FFFFFF"/>
                </a:solidFill>
              </a:rPr>
              <a:t>Synthesize the ethical dimensions of data science practice</a:t>
            </a:r>
          </a:p>
        </p:txBody>
      </p:sp>
      <p:sp>
        <p:nvSpPr>
          <p:cNvPr id="3" name="Content Placeholder 2">
            <a:extLst>
              <a:ext uri="{FF2B5EF4-FFF2-40B4-BE49-F238E27FC236}">
                <a16:creationId xmlns:a16="http://schemas.microsoft.com/office/drawing/2014/main" id="{E173E651-6E91-0C4A-B1F7-324F866F0EDD}"/>
              </a:ext>
            </a:extLst>
          </p:cNvPr>
          <p:cNvSpPr>
            <a:spLocks noGrp="1"/>
          </p:cNvSpPr>
          <p:nvPr>
            <p:ph idx="1"/>
          </p:nvPr>
        </p:nvSpPr>
        <p:spPr>
          <a:xfrm>
            <a:off x="4641596" y="1729934"/>
            <a:ext cx="7214263" cy="4916465"/>
          </a:xfrm>
        </p:spPr>
        <p:txBody>
          <a:bodyPr anchor="t">
            <a:normAutofit/>
          </a:bodyPr>
          <a:lstStyle/>
          <a:p>
            <a:pPr algn="just"/>
            <a:r>
              <a:rPr lang="en-US" dirty="0"/>
              <a:t>Before putting on the lab coat to analyze the data, a data scientist must be aware of what data is he dealing with, will the findings by any means harm anyone, what extent the analysis will give control to the stakeholders, etc.</a:t>
            </a:r>
          </a:p>
          <a:p>
            <a:pPr algn="just"/>
            <a:r>
              <a:rPr lang="en-US" dirty="0"/>
              <a:t>In other classes, Professors had briefed us the importance of ethical dimensions while dealing with the data.</a:t>
            </a:r>
          </a:p>
        </p:txBody>
      </p:sp>
      <p:pic>
        <p:nvPicPr>
          <p:cNvPr id="4" name="Audio 3">
            <a:hlinkClick r:id="" action="ppaction://media"/>
            <a:extLst>
              <a:ext uri="{FF2B5EF4-FFF2-40B4-BE49-F238E27FC236}">
                <a16:creationId xmlns:a16="http://schemas.microsoft.com/office/drawing/2014/main" id="{30B36C1D-73BF-4FE6-B83E-F958A029E58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72657060"/>
      </p:ext>
    </p:extLst>
  </p:cSld>
  <p:clrMapOvr>
    <a:masterClrMapping/>
  </p:clrMapOvr>
  <mc:AlternateContent xmlns:mc="http://schemas.openxmlformats.org/markup-compatibility/2006">
    <mc:Choice xmlns:p14="http://schemas.microsoft.com/office/powerpoint/2010/main" Requires="p14">
      <p:transition spd="slow" p14:dur="2000" advTm="31276"/>
    </mc:Choice>
    <mc:Fallback>
      <p:transition spd="slow" advTm="312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4A6EA-81B4-D540-814C-90566849BFE8}"/>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738BC5F9-3B62-9644-A478-EF28E3E810D7}"/>
              </a:ext>
            </a:extLst>
          </p:cNvPr>
          <p:cNvSpPr>
            <a:spLocks noGrp="1"/>
          </p:cNvSpPr>
          <p:nvPr>
            <p:ph idx="1"/>
          </p:nvPr>
        </p:nvSpPr>
        <p:spPr/>
        <p:txBody>
          <a:bodyPr/>
          <a:lstStyle/>
          <a:p>
            <a:r>
              <a:rPr lang="en-US" dirty="0"/>
              <a:t>With the skills that I have gained in the program, I would like to contribute to the society keeping in the mind the ethical dimensions</a:t>
            </a:r>
          </a:p>
          <a:p>
            <a:r>
              <a:rPr lang="en-US" dirty="0"/>
              <a:t>I’m actively interviewing for Data Engineer positions.</a:t>
            </a:r>
          </a:p>
          <a:p>
            <a:r>
              <a:rPr lang="en-US" dirty="0"/>
              <a:t>I hope to expand my data science knowledge into the fields which have not been explored in this program such as cloud computing (AWS, Azure)</a:t>
            </a:r>
          </a:p>
        </p:txBody>
      </p:sp>
      <p:pic>
        <p:nvPicPr>
          <p:cNvPr id="4" name="Audio 3">
            <a:hlinkClick r:id="" action="ppaction://media"/>
            <a:extLst>
              <a:ext uri="{FF2B5EF4-FFF2-40B4-BE49-F238E27FC236}">
                <a16:creationId xmlns:a16="http://schemas.microsoft.com/office/drawing/2014/main" id="{5BD07560-9A2C-44A9-80DD-EDB2B1E7D45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95994777"/>
      </p:ext>
    </p:extLst>
  </p:cSld>
  <p:clrMapOvr>
    <a:masterClrMapping/>
  </p:clrMapOvr>
  <mc:AlternateContent xmlns:mc="http://schemas.openxmlformats.org/markup-compatibility/2006">
    <mc:Choice xmlns:p14="http://schemas.microsoft.com/office/powerpoint/2010/main" Requires="p14">
      <p:transition spd="slow" p14:dur="2000" advTm="47612"/>
    </mc:Choice>
    <mc:Fallback>
      <p:transition spd="slow" advTm="47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2" name="Straight Connector 11">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BBC7667-C352-4842-9AFD-E5C16AD002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6" name="Rectangle 15">
            <a:extLst>
              <a:ext uri="{FF2B5EF4-FFF2-40B4-BE49-F238E27FC236}">
                <a16:creationId xmlns:a16="http://schemas.microsoft.com/office/drawing/2014/main" id="{1BF0792A-0F2B-4A2E-AB38-0A4F18A30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57DB18D-C2F1-4C8C-8808-9C01ECE683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20" name="Group 19">
            <a:extLst>
              <a:ext uri="{FF2B5EF4-FFF2-40B4-BE49-F238E27FC236}">
                <a16:creationId xmlns:a16="http://schemas.microsoft.com/office/drawing/2014/main" id="{E5D935FA-3336-4941-9214-E250A5727F4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45671" y="644327"/>
            <a:ext cx="9299965" cy="4811366"/>
            <a:chOff x="7639235" y="600024"/>
            <a:chExt cx="3898557" cy="6878929"/>
          </a:xfrm>
        </p:grpSpPr>
        <p:sp>
          <p:nvSpPr>
            <p:cNvPr id="21" name="Rectangle 20">
              <a:extLst>
                <a:ext uri="{FF2B5EF4-FFF2-40B4-BE49-F238E27FC236}">
                  <a16:creationId xmlns:a16="http://schemas.microsoft.com/office/drawing/2014/main" id="{45D9E2ED-FF90-4200-A7EE-6D41D6526F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639235" y="600024"/>
              <a:ext cx="3898557" cy="6878929"/>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A4BEB8D-68AD-4314-8A2B-F8DC85A530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0263" y="1062693"/>
              <a:ext cx="3635738" cy="59547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C4C1F14-DCD2-0241-A380-5AD64A235353}"/>
              </a:ext>
            </a:extLst>
          </p:cNvPr>
          <p:cNvSpPr>
            <a:spLocks noGrp="1"/>
          </p:cNvSpPr>
          <p:nvPr>
            <p:ph type="title"/>
          </p:nvPr>
        </p:nvSpPr>
        <p:spPr>
          <a:xfrm>
            <a:off x="2391408" y="1590734"/>
            <a:ext cx="7405874" cy="2520012"/>
          </a:xfrm>
          <a:solidFill>
            <a:schemeClr val="bg2"/>
          </a:solidFill>
        </p:spPr>
        <p:txBody>
          <a:bodyPr vert="horz" lIns="91440" tIns="45720" rIns="91440" bIns="0" rtlCol="0" anchor="ctr">
            <a:normAutofit/>
          </a:bodyPr>
          <a:lstStyle/>
          <a:p>
            <a:pPr algn="ctr"/>
            <a:r>
              <a:rPr lang="en-US" sz="6000" dirty="0">
                <a:solidFill>
                  <a:schemeClr val="tx2"/>
                </a:solidFill>
              </a:rPr>
              <a:t>Thankyou</a:t>
            </a:r>
          </a:p>
        </p:txBody>
      </p:sp>
      <p:cxnSp>
        <p:nvCxnSpPr>
          <p:cNvPr id="24" name="Straight Connector 23">
            <a:extLst>
              <a:ext uri="{FF2B5EF4-FFF2-40B4-BE49-F238E27FC236}">
                <a16:creationId xmlns:a16="http://schemas.microsoft.com/office/drawing/2014/main" id="{87F797D1-251E-41FE-9FF8-AD487DEF28A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391407" y="1416139"/>
            <a:ext cx="7405874" cy="0"/>
          </a:xfrm>
          <a:prstGeom prst="line">
            <a:avLst/>
          </a:prstGeom>
          <a:ln w="31750"/>
        </p:spPr>
        <p:style>
          <a:lnRef idx="3">
            <a:schemeClr val="accent1"/>
          </a:lnRef>
          <a:fillRef idx="0">
            <a:schemeClr val="accent1"/>
          </a:fillRef>
          <a:effectRef idx="2">
            <a:schemeClr val="accent1"/>
          </a:effectRef>
          <a:fontRef idx="minor">
            <a:schemeClr val="tx1"/>
          </a:fontRef>
        </p:style>
      </p:cxnSp>
      <p:cxnSp>
        <p:nvCxnSpPr>
          <p:cNvPr id="26" name="Straight Connector 25">
            <a:extLst>
              <a:ext uri="{FF2B5EF4-FFF2-40B4-BE49-F238E27FC236}">
                <a16:creationId xmlns:a16="http://schemas.microsoft.com/office/drawing/2014/main" id="{09A0CE28-0E59-4F4D-9855-8A8DCE9A8E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391407" y="4285341"/>
            <a:ext cx="7405874"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28" name="Picture 27">
            <a:extLst>
              <a:ext uri="{FF2B5EF4-FFF2-40B4-BE49-F238E27FC236}">
                <a16:creationId xmlns:a16="http://schemas.microsoft.com/office/drawing/2014/main" id="{75CC23F7-9F20-4C4B-8608-BD4DE9728F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pic>
        <p:nvPicPr>
          <p:cNvPr id="4" name="Audio 3">
            <a:hlinkClick r:id="" action="ppaction://media"/>
            <a:extLst>
              <a:ext uri="{FF2B5EF4-FFF2-40B4-BE49-F238E27FC236}">
                <a16:creationId xmlns:a16="http://schemas.microsoft.com/office/drawing/2014/main" id="{A1C4F394-B7EF-4E18-AFDC-C9F3F2F596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041969859"/>
      </p:ext>
    </p:extLst>
  </p:cSld>
  <p:clrMapOvr>
    <a:masterClrMapping/>
  </p:clrMapOvr>
  <mc:AlternateContent xmlns:mc="http://schemas.openxmlformats.org/markup-compatibility/2006">
    <mc:Choice xmlns:p14="http://schemas.microsoft.com/office/powerpoint/2010/main" Requires="p14">
      <p:transition spd="slow" p14:dur="2000" advTm="11027"/>
    </mc:Choice>
    <mc:Fallback>
      <p:transition spd="slow" advTm="11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F4F6-3182-4AF5-B809-01BD491A5FC4}"/>
              </a:ext>
            </a:extLst>
          </p:cNvPr>
          <p:cNvSpPr>
            <a:spLocks noGrp="1"/>
          </p:cNvSpPr>
          <p:nvPr>
            <p:ph type="title"/>
          </p:nvPr>
        </p:nvSpPr>
        <p:spPr/>
        <p:txBody>
          <a:bodyPr/>
          <a:lstStyle/>
          <a:p>
            <a:r>
              <a:rPr lang="en-US" dirty="0"/>
              <a:t>About me</a:t>
            </a:r>
          </a:p>
        </p:txBody>
      </p:sp>
      <p:sp>
        <p:nvSpPr>
          <p:cNvPr id="3" name="Content Placeholder 2">
            <a:extLst>
              <a:ext uri="{FF2B5EF4-FFF2-40B4-BE49-F238E27FC236}">
                <a16:creationId xmlns:a16="http://schemas.microsoft.com/office/drawing/2014/main" id="{30399291-791F-4619-A7FF-1309A9C9EC6D}"/>
              </a:ext>
            </a:extLst>
          </p:cNvPr>
          <p:cNvSpPr>
            <a:spLocks noGrp="1"/>
          </p:cNvSpPr>
          <p:nvPr>
            <p:ph idx="1"/>
          </p:nvPr>
        </p:nvSpPr>
        <p:spPr/>
        <p:txBody>
          <a:bodyPr>
            <a:normAutofit lnSpcReduction="10000"/>
          </a:bodyPr>
          <a:lstStyle/>
          <a:p>
            <a:r>
              <a:rPr lang="en-US" dirty="0"/>
              <a:t>Sai Praharsha Devalla</a:t>
            </a:r>
          </a:p>
          <a:p>
            <a:r>
              <a:rPr lang="en-US" dirty="0"/>
              <a:t>Undergraduate Degree: B.E in Electronics and Telecommunication Engineering ’17, KL University.</a:t>
            </a:r>
          </a:p>
          <a:p>
            <a:r>
              <a:rPr lang="en-US" dirty="0"/>
              <a:t>Job: Worked as Software Engineer at Infosys for 2 years from 2017 to 2019.</a:t>
            </a:r>
          </a:p>
          <a:p>
            <a:r>
              <a:rPr lang="en-US" dirty="0"/>
              <a:t>Masters Degree: M.S in Applied Data Science ‘21, School of Information Studies at Syracuse University.</a:t>
            </a:r>
          </a:p>
          <a:p>
            <a:r>
              <a:rPr lang="en-US" dirty="0"/>
              <a:t>Learning Outcome: Applying data science practices and principles to solve real-life business and scientific problems. </a:t>
            </a:r>
          </a:p>
        </p:txBody>
      </p:sp>
      <p:pic>
        <p:nvPicPr>
          <p:cNvPr id="4" name="Audio 3">
            <a:hlinkClick r:id="" action="ppaction://media"/>
            <a:extLst>
              <a:ext uri="{FF2B5EF4-FFF2-40B4-BE49-F238E27FC236}">
                <a16:creationId xmlns:a16="http://schemas.microsoft.com/office/drawing/2014/main" id="{00770EB2-D7FC-492D-BF62-579682AA73C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944544882"/>
      </p:ext>
    </p:extLst>
  </p:cSld>
  <p:clrMapOvr>
    <a:masterClrMapping/>
  </p:clrMapOvr>
  <mc:AlternateContent xmlns:mc="http://schemas.openxmlformats.org/markup-compatibility/2006">
    <mc:Choice xmlns:p14="http://schemas.microsoft.com/office/powerpoint/2010/main" Requires="p14">
      <p:transition spd="slow" p14:dur="2000" advTm="33681"/>
    </mc:Choice>
    <mc:Fallback>
      <p:transition spd="slow" advTm="336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D86E4-35FC-854E-ADF3-5F65C23CC21B}"/>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245382CF-10FC-DD4B-9649-6941BA0C45C4}"/>
              </a:ext>
            </a:extLst>
          </p:cNvPr>
          <p:cNvSpPr>
            <a:spLocks noGrp="1"/>
          </p:cNvSpPr>
          <p:nvPr>
            <p:ph idx="1"/>
          </p:nvPr>
        </p:nvSpPr>
        <p:spPr/>
        <p:txBody>
          <a:bodyPr/>
          <a:lstStyle/>
          <a:p>
            <a:pPr algn="just"/>
            <a:r>
              <a:rPr lang="en-US" dirty="0"/>
              <a:t>This presentation is a modest attempt to outline the learning outcomes with which the Applied Data Science program is designed and how I have achieved it through the courses and project work that I have done.</a:t>
            </a:r>
          </a:p>
          <a:p>
            <a:pPr algn="just"/>
            <a:endParaRPr lang="en-US" dirty="0"/>
          </a:p>
          <a:p>
            <a:pPr algn="just"/>
            <a:r>
              <a:rPr lang="en-US" dirty="0"/>
              <a:t>I’ll briefly describe each learning outcomes and give examples of works which I have done to demonstrate that learning outcome</a:t>
            </a:r>
          </a:p>
        </p:txBody>
      </p:sp>
      <p:pic>
        <p:nvPicPr>
          <p:cNvPr id="5" name="Audio 4">
            <a:hlinkClick r:id="" action="ppaction://media"/>
            <a:extLst>
              <a:ext uri="{FF2B5EF4-FFF2-40B4-BE49-F238E27FC236}">
                <a16:creationId xmlns:a16="http://schemas.microsoft.com/office/drawing/2014/main" id="{F6A5F3E6-6D01-4DA4-B824-3C02E6C54A3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64599113"/>
      </p:ext>
    </p:extLst>
  </p:cSld>
  <p:clrMapOvr>
    <a:masterClrMapping/>
  </p:clrMapOvr>
  <mc:AlternateContent xmlns:mc="http://schemas.openxmlformats.org/markup-compatibility/2006">
    <mc:Choice xmlns:p14="http://schemas.microsoft.com/office/powerpoint/2010/main" Requires="p14">
      <p:transition spd="slow" p14:dur="2000" advTm="21461"/>
    </mc:Choice>
    <mc:Fallback>
      <p:transition spd="slow" advTm="214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E2C48A-EBB0-F04E-862C-63F114E24536}"/>
              </a:ext>
            </a:extLst>
          </p:cNvPr>
          <p:cNvSpPr>
            <a:spLocks noGrp="1"/>
          </p:cNvSpPr>
          <p:nvPr>
            <p:ph type="title"/>
          </p:nvPr>
        </p:nvSpPr>
        <p:spPr>
          <a:xfrm>
            <a:off x="849683" y="1240076"/>
            <a:ext cx="2727813" cy="4584527"/>
          </a:xfrm>
        </p:spPr>
        <p:txBody>
          <a:bodyPr>
            <a:normAutofit/>
          </a:bodyPr>
          <a:lstStyle/>
          <a:p>
            <a:r>
              <a:rPr lang="en-US" dirty="0">
                <a:solidFill>
                  <a:srgbClr val="FFFFFF"/>
                </a:solidFill>
              </a:rPr>
              <a:t>Describe a broad overview of the major practice areas of data science</a:t>
            </a:r>
          </a:p>
        </p:txBody>
      </p:sp>
      <p:sp>
        <p:nvSpPr>
          <p:cNvPr id="3" name="Content Placeholder 2">
            <a:extLst>
              <a:ext uri="{FF2B5EF4-FFF2-40B4-BE49-F238E27FC236}">
                <a16:creationId xmlns:a16="http://schemas.microsoft.com/office/drawing/2014/main" id="{28A33652-BCC7-7F45-BC72-CE8E539EEC23}"/>
              </a:ext>
            </a:extLst>
          </p:cNvPr>
          <p:cNvSpPr>
            <a:spLocks noGrp="1"/>
          </p:cNvSpPr>
          <p:nvPr>
            <p:ph idx="1"/>
          </p:nvPr>
        </p:nvSpPr>
        <p:spPr>
          <a:xfrm>
            <a:off x="4705594" y="1240077"/>
            <a:ext cx="6034827" cy="4916465"/>
          </a:xfrm>
        </p:spPr>
        <p:txBody>
          <a:bodyPr anchor="t">
            <a:normAutofit/>
          </a:bodyPr>
          <a:lstStyle/>
          <a:p>
            <a:pPr algn="just"/>
            <a:r>
              <a:rPr lang="en-US" dirty="0"/>
              <a:t>Data Mining – IST 707, IST 687</a:t>
            </a:r>
          </a:p>
          <a:p>
            <a:pPr algn="just"/>
            <a:r>
              <a:rPr lang="en-US" dirty="0"/>
              <a:t>Machine Learning – IST 718, IST 707, IST 687</a:t>
            </a:r>
          </a:p>
          <a:p>
            <a:pPr algn="just"/>
            <a:r>
              <a:rPr lang="en-US" dirty="0"/>
              <a:t>Big Data and Distributed Computing – IST 718</a:t>
            </a:r>
          </a:p>
          <a:p>
            <a:pPr algn="just"/>
            <a:r>
              <a:rPr lang="en-US" dirty="0"/>
              <a:t>Statistical Methods – MBC 638</a:t>
            </a:r>
          </a:p>
          <a:p>
            <a:pPr algn="just"/>
            <a:r>
              <a:rPr lang="en-US" dirty="0"/>
              <a:t>Business Intelligence – IST 722, SCM 651</a:t>
            </a:r>
          </a:p>
          <a:p>
            <a:pPr algn="just"/>
            <a:r>
              <a:rPr lang="en-US" dirty="0"/>
              <a:t>Data Warehousing – IST 722</a:t>
            </a:r>
          </a:p>
          <a:p>
            <a:pPr algn="just"/>
            <a:r>
              <a:rPr lang="en-US" dirty="0"/>
              <a:t>Deep Learning – IST 718, CIS 731</a:t>
            </a:r>
          </a:p>
          <a:p>
            <a:pPr algn="just"/>
            <a:r>
              <a:rPr lang="en-US" dirty="0"/>
              <a:t>Data Visualization – IST 687, IST 707, MBC 638</a:t>
            </a:r>
          </a:p>
        </p:txBody>
      </p:sp>
      <p:pic>
        <p:nvPicPr>
          <p:cNvPr id="7" name="Audio 6">
            <a:hlinkClick r:id="" action="ppaction://media"/>
            <a:extLst>
              <a:ext uri="{FF2B5EF4-FFF2-40B4-BE49-F238E27FC236}">
                <a16:creationId xmlns:a16="http://schemas.microsoft.com/office/drawing/2014/main" id="{603DD4D5-658F-40AA-BFBD-3E8701644C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49761096"/>
      </p:ext>
    </p:extLst>
  </p:cSld>
  <p:clrMapOvr>
    <a:masterClrMapping/>
  </p:clrMapOvr>
  <mc:AlternateContent xmlns:mc="http://schemas.openxmlformats.org/markup-compatibility/2006">
    <mc:Choice xmlns:p14="http://schemas.microsoft.com/office/powerpoint/2010/main" Requires="p14">
      <p:transition spd="slow" p14:dur="2000" advTm="63418"/>
    </mc:Choice>
    <mc:Fallback>
      <p:transition spd="slow" advTm="634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DCE517-C2DA-124F-AE58-7AA673038A34}"/>
              </a:ext>
            </a:extLst>
          </p:cNvPr>
          <p:cNvSpPr>
            <a:spLocks noGrp="1"/>
          </p:cNvSpPr>
          <p:nvPr>
            <p:ph type="title"/>
          </p:nvPr>
        </p:nvSpPr>
        <p:spPr>
          <a:xfrm>
            <a:off x="76201" y="2762026"/>
            <a:ext cx="3985926" cy="1363660"/>
          </a:xfrm>
        </p:spPr>
        <p:txBody>
          <a:bodyPr>
            <a:normAutofit/>
          </a:bodyPr>
          <a:lstStyle/>
          <a:p>
            <a:r>
              <a:rPr lang="en-US" sz="2800" dirty="0">
                <a:solidFill>
                  <a:srgbClr val="FFFFFF"/>
                </a:solidFill>
              </a:rPr>
              <a:t>Collect, Clean  and organize data.</a:t>
            </a:r>
          </a:p>
        </p:txBody>
      </p:sp>
      <p:sp>
        <p:nvSpPr>
          <p:cNvPr id="3" name="Content Placeholder 2">
            <a:extLst>
              <a:ext uri="{FF2B5EF4-FFF2-40B4-BE49-F238E27FC236}">
                <a16:creationId xmlns:a16="http://schemas.microsoft.com/office/drawing/2014/main" id="{73DB4A84-E23C-E94C-996F-9C40DE5E515A}"/>
              </a:ext>
            </a:extLst>
          </p:cNvPr>
          <p:cNvSpPr>
            <a:spLocks noGrp="1"/>
          </p:cNvSpPr>
          <p:nvPr>
            <p:ph idx="1"/>
          </p:nvPr>
        </p:nvSpPr>
        <p:spPr>
          <a:xfrm>
            <a:off x="4640280" y="522514"/>
            <a:ext cx="6212777" cy="5917057"/>
          </a:xfrm>
        </p:spPr>
        <p:txBody>
          <a:bodyPr anchor="t">
            <a:normAutofit/>
          </a:bodyPr>
          <a:lstStyle/>
          <a:p>
            <a:pPr algn="just"/>
            <a:r>
              <a:rPr lang="en-US" dirty="0"/>
              <a:t>Data Scientists spend 80% of time in collecting, cleaning and organizing data </a:t>
            </a:r>
          </a:p>
          <a:p>
            <a:pPr algn="just"/>
            <a:r>
              <a:rPr lang="en-US" dirty="0"/>
              <a:t>For most of the projects we collected the dataset from Kaggle and imported it into R or Python (pandas).</a:t>
            </a:r>
          </a:p>
          <a:p>
            <a:pPr algn="just"/>
            <a:r>
              <a:rPr lang="en-US" dirty="0"/>
              <a:t>Example Project: Airline Customer Churn Analysis (IST 687)</a:t>
            </a:r>
          </a:p>
          <a:p>
            <a:pPr lvl="1" algn="just"/>
            <a:r>
              <a:rPr lang="en-US" dirty="0"/>
              <a:t>We were given the 4 csv files (each for one month) which had 32 variables</a:t>
            </a:r>
          </a:p>
          <a:p>
            <a:pPr lvl="1" algn="just"/>
            <a:r>
              <a:rPr lang="en-US" dirty="0"/>
              <a:t>We imported the csv file into R and cleaned the data such that we have only 20 variables which we thought is the most important.</a:t>
            </a:r>
          </a:p>
          <a:p>
            <a:pPr lvl="1" algn="just"/>
            <a:r>
              <a:rPr lang="en-US" dirty="0"/>
              <a:t>Once the data is set up, we decided to omit all the observations in which there is no data (”NAs”) as replacing it with mean would mislead the analysis</a:t>
            </a:r>
          </a:p>
          <a:p>
            <a:endParaRPr lang="en-US" dirty="0"/>
          </a:p>
        </p:txBody>
      </p:sp>
      <p:pic>
        <p:nvPicPr>
          <p:cNvPr id="4" name="Audio 3">
            <a:hlinkClick r:id="" action="ppaction://media"/>
            <a:extLst>
              <a:ext uri="{FF2B5EF4-FFF2-40B4-BE49-F238E27FC236}">
                <a16:creationId xmlns:a16="http://schemas.microsoft.com/office/drawing/2014/main" id="{CE1F1063-72D2-46BA-A771-0EFA6B24E8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69443519"/>
      </p:ext>
    </p:extLst>
  </p:cSld>
  <p:clrMapOvr>
    <a:masterClrMapping/>
  </p:clrMapOvr>
  <mc:AlternateContent xmlns:mc="http://schemas.openxmlformats.org/markup-compatibility/2006">
    <mc:Choice xmlns:p14="http://schemas.microsoft.com/office/powerpoint/2010/main" Requires="p14">
      <p:transition spd="slow" p14:dur="2000" advTm="167707"/>
    </mc:Choice>
    <mc:Fallback>
      <p:transition spd="slow" advTm="167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AC8EE2-7989-2342-A8BE-041B8407BA58}"/>
              </a:ext>
            </a:extLst>
          </p:cNvPr>
          <p:cNvSpPr>
            <a:spLocks noGrp="1"/>
          </p:cNvSpPr>
          <p:nvPr>
            <p:ph type="title"/>
          </p:nvPr>
        </p:nvSpPr>
        <p:spPr>
          <a:xfrm>
            <a:off x="341963" y="1985287"/>
            <a:ext cx="3378199" cy="2887423"/>
          </a:xfrm>
        </p:spPr>
        <p:txBody>
          <a:bodyPr>
            <a:normAutofit/>
          </a:bodyPr>
          <a:lstStyle/>
          <a:p>
            <a:r>
              <a:rPr lang="en-US" sz="2700" dirty="0">
                <a:solidFill>
                  <a:srgbClr val="FFFFFF"/>
                </a:solidFill>
              </a:rPr>
              <a:t>Identify patterns in data via visualization, statistical analysis, and data mining</a:t>
            </a:r>
          </a:p>
        </p:txBody>
      </p:sp>
      <p:sp>
        <p:nvSpPr>
          <p:cNvPr id="3" name="Content Placeholder 2">
            <a:extLst>
              <a:ext uri="{FF2B5EF4-FFF2-40B4-BE49-F238E27FC236}">
                <a16:creationId xmlns:a16="http://schemas.microsoft.com/office/drawing/2014/main" id="{43F45235-39BD-BA4F-8BEB-7B45310818FE}"/>
              </a:ext>
            </a:extLst>
          </p:cNvPr>
          <p:cNvSpPr>
            <a:spLocks noGrp="1"/>
          </p:cNvSpPr>
          <p:nvPr>
            <p:ph idx="1"/>
          </p:nvPr>
        </p:nvSpPr>
        <p:spPr>
          <a:xfrm>
            <a:off x="4311888" y="114906"/>
            <a:ext cx="7538147" cy="1492237"/>
          </a:xfrm>
        </p:spPr>
        <p:txBody>
          <a:bodyPr anchor="t">
            <a:normAutofit/>
          </a:bodyPr>
          <a:lstStyle/>
          <a:p>
            <a:pPr algn="just"/>
            <a:r>
              <a:rPr lang="en-US" dirty="0"/>
              <a:t>As a Data Scientist, we need to be able to find patterns from the data that we are analyzing and support decision making.</a:t>
            </a:r>
          </a:p>
          <a:p>
            <a:pPr algn="just"/>
            <a:r>
              <a:rPr lang="en-US" dirty="0"/>
              <a:t>Example Project: Airline Customer Churn Analysis (IST – 687)</a:t>
            </a:r>
          </a:p>
          <a:p>
            <a:pPr marL="0" indent="0" algn="just">
              <a:buNone/>
            </a:pPr>
            <a:endParaRPr lang="en-US" dirty="0"/>
          </a:p>
        </p:txBody>
      </p:sp>
      <p:pic>
        <p:nvPicPr>
          <p:cNvPr id="5" name="Picture 4">
            <a:extLst>
              <a:ext uri="{FF2B5EF4-FFF2-40B4-BE49-F238E27FC236}">
                <a16:creationId xmlns:a16="http://schemas.microsoft.com/office/drawing/2014/main" id="{11B2A46B-0B36-473F-9E3C-12F298960EE5}"/>
              </a:ext>
            </a:extLst>
          </p:cNvPr>
          <p:cNvPicPr>
            <a:picLocks noChangeAspect="1"/>
          </p:cNvPicPr>
          <p:nvPr/>
        </p:nvPicPr>
        <p:blipFill>
          <a:blip r:embed="rId4"/>
          <a:stretch>
            <a:fillRect/>
          </a:stretch>
        </p:blipFill>
        <p:spPr>
          <a:xfrm>
            <a:off x="4403786" y="1381272"/>
            <a:ext cx="7538147" cy="2775949"/>
          </a:xfrm>
          <a:prstGeom prst="rect">
            <a:avLst/>
          </a:prstGeom>
        </p:spPr>
      </p:pic>
      <p:pic>
        <p:nvPicPr>
          <p:cNvPr id="7" name="Picture 6">
            <a:extLst>
              <a:ext uri="{FF2B5EF4-FFF2-40B4-BE49-F238E27FC236}">
                <a16:creationId xmlns:a16="http://schemas.microsoft.com/office/drawing/2014/main" id="{D0DDA898-A792-4E1C-B815-AB947437BC25}"/>
              </a:ext>
            </a:extLst>
          </p:cNvPr>
          <p:cNvPicPr>
            <a:picLocks noChangeAspect="1"/>
          </p:cNvPicPr>
          <p:nvPr/>
        </p:nvPicPr>
        <p:blipFill>
          <a:blip r:embed="rId5"/>
          <a:stretch>
            <a:fillRect/>
          </a:stretch>
        </p:blipFill>
        <p:spPr>
          <a:xfrm>
            <a:off x="4403786" y="4078828"/>
            <a:ext cx="7538146" cy="3111520"/>
          </a:xfrm>
          <a:prstGeom prst="rect">
            <a:avLst/>
          </a:prstGeom>
        </p:spPr>
      </p:pic>
      <p:pic>
        <p:nvPicPr>
          <p:cNvPr id="6" name="Audio 5">
            <a:hlinkClick r:id="" action="ppaction://media"/>
            <a:extLst>
              <a:ext uri="{FF2B5EF4-FFF2-40B4-BE49-F238E27FC236}">
                <a16:creationId xmlns:a16="http://schemas.microsoft.com/office/drawing/2014/main" id="{479D5B28-1E2C-4F41-8E6C-C13E0DA4B6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4360953"/>
      </p:ext>
    </p:extLst>
  </p:cSld>
  <p:clrMapOvr>
    <a:masterClrMapping/>
  </p:clrMapOvr>
  <mc:AlternateContent xmlns:mc="http://schemas.openxmlformats.org/markup-compatibility/2006">
    <mc:Choice xmlns:p14="http://schemas.microsoft.com/office/powerpoint/2010/main" Requires="p14">
      <p:transition spd="slow" p14:dur="2000" advTm="83290"/>
    </mc:Choice>
    <mc:Fallback>
      <p:transition spd="slow" advTm="832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2CB054-F124-B746-84B0-70EDFAB84FAD}"/>
              </a:ext>
            </a:extLst>
          </p:cNvPr>
          <p:cNvSpPr>
            <a:spLocks noGrp="1"/>
          </p:cNvSpPr>
          <p:nvPr>
            <p:ph type="title"/>
          </p:nvPr>
        </p:nvSpPr>
        <p:spPr>
          <a:xfrm>
            <a:off x="142391" y="2340428"/>
            <a:ext cx="3777343" cy="2177142"/>
          </a:xfrm>
        </p:spPr>
        <p:txBody>
          <a:bodyPr>
            <a:normAutofit/>
          </a:bodyPr>
          <a:lstStyle/>
          <a:p>
            <a:r>
              <a:rPr lang="en-US" dirty="0">
                <a:solidFill>
                  <a:srgbClr val="FFFFFF"/>
                </a:solidFill>
              </a:rPr>
              <a:t>Develop alternative strategies based on the data.</a:t>
            </a:r>
          </a:p>
        </p:txBody>
      </p:sp>
      <p:sp>
        <p:nvSpPr>
          <p:cNvPr id="3" name="Content Placeholder 2">
            <a:extLst>
              <a:ext uri="{FF2B5EF4-FFF2-40B4-BE49-F238E27FC236}">
                <a16:creationId xmlns:a16="http://schemas.microsoft.com/office/drawing/2014/main" id="{12BB5DF1-E18F-C049-8319-E913FDBCCB46}"/>
              </a:ext>
            </a:extLst>
          </p:cNvPr>
          <p:cNvSpPr>
            <a:spLocks noGrp="1"/>
          </p:cNvSpPr>
          <p:nvPr>
            <p:ph idx="1"/>
          </p:nvPr>
        </p:nvSpPr>
        <p:spPr>
          <a:xfrm>
            <a:off x="4561114" y="394803"/>
            <a:ext cx="7184572" cy="5965372"/>
          </a:xfrm>
        </p:spPr>
        <p:txBody>
          <a:bodyPr anchor="t">
            <a:normAutofit/>
          </a:bodyPr>
          <a:lstStyle/>
          <a:p>
            <a:pPr algn="just"/>
            <a:r>
              <a:rPr lang="en-US" dirty="0"/>
              <a:t>Based on the business questions that we are trying to solve and the type of data that we are involved with, we need to determines the approach that we must take.</a:t>
            </a:r>
          </a:p>
          <a:p>
            <a:pPr algn="just"/>
            <a:r>
              <a:rPr lang="en-US" dirty="0"/>
              <a:t>In Artificial neural networks (CIS 731), we dealt with times series data. Hence, we used techniques like using preceding ‘N’ outputs.</a:t>
            </a:r>
          </a:p>
          <a:p>
            <a:pPr algn="just"/>
            <a:r>
              <a:rPr lang="en-US" dirty="0"/>
              <a:t>In Big Data Analytics (IST 718) we learnt the concept of Principal Component Analysis which is used for dimensionality reduction. </a:t>
            </a:r>
          </a:p>
        </p:txBody>
      </p:sp>
      <p:pic>
        <p:nvPicPr>
          <p:cNvPr id="4" name="Audio 3">
            <a:hlinkClick r:id="" action="ppaction://media"/>
            <a:extLst>
              <a:ext uri="{FF2B5EF4-FFF2-40B4-BE49-F238E27FC236}">
                <a16:creationId xmlns:a16="http://schemas.microsoft.com/office/drawing/2014/main" id="{78F3B0AB-AC90-48F6-AB2A-9FCD1D37B42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9467708"/>
      </p:ext>
    </p:extLst>
  </p:cSld>
  <p:clrMapOvr>
    <a:masterClrMapping/>
  </p:clrMapOvr>
  <mc:AlternateContent xmlns:mc="http://schemas.openxmlformats.org/markup-compatibility/2006">
    <mc:Choice xmlns:p14="http://schemas.microsoft.com/office/powerpoint/2010/main" Requires="p14">
      <p:transition spd="slow" p14:dur="2000" advTm="516783"/>
    </mc:Choice>
    <mc:Fallback>
      <p:transition spd="slow" advTm="5167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A78348-B807-6C47-A79D-343196DE9CE1}"/>
              </a:ext>
            </a:extLst>
          </p:cNvPr>
          <p:cNvSpPr>
            <a:spLocks noGrp="1"/>
          </p:cNvSpPr>
          <p:nvPr>
            <p:ph type="title"/>
          </p:nvPr>
        </p:nvSpPr>
        <p:spPr>
          <a:xfrm>
            <a:off x="0" y="1784362"/>
            <a:ext cx="4062127" cy="3027123"/>
          </a:xfrm>
        </p:spPr>
        <p:txBody>
          <a:bodyPr>
            <a:normAutofit/>
          </a:bodyPr>
          <a:lstStyle/>
          <a:p>
            <a:r>
              <a:rPr lang="en-US" dirty="0">
                <a:solidFill>
                  <a:srgbClr val="FFFFFF"/>
                </a:solidFill>
              </a:rPr>
              <a:t>Develop a plan of action to implement the business decisions derived from the analyses.</a:t>
            </a:r>
          </a:p>
        </p:txBody>
      </p:sp>
      <p:sp>
        <p:nvSpPr>
          <p:cNvPr id="3" name="Content Placeholder 2">
            <a:extLst>
              <a:ext uri="{FF2B5EF4-FFF2-40B4-BE49-F238E27FC236}">
                <a16:creationId xmlns:a16="http://schemas.microsoft.com/office/drawing/2014/main" id="{C9BFF286-CFAB-7E4E-B61C-08FA6BDBECA4}"/>
              </a:ext>
            </a:extLst>
          </p:cNvPr>
          <p:cNvSpPr>
            <a:spLocks noGrp="1"/>
          </p:cNvSpPr>
          <p:nvPr>
            <p:ph idx="1"/>
          </p:nvPr>
        </p:nvSpPr>
        <p:spPr>
          <a:xfrm>
            <a:off x="4705594" y="1240077"/>
            <a:ext cx="6920349" cy="4916465"/>
          </a:xfrm>
        </p:spPr>
        <p:txBody>
          <a:bodyPr anchor="t">
            <a:normAutofit fontScale="92500" lnSpcReduction="20000"/>
          </a:bodyPr>
          <a:lstStyle/>
          <a:p>
            <a:pPr algn="just"/>
            <a:r>
              <a:rPr lang="en-US" dirty="0"/>
              <a:t>The main idea behind analyzing data is to get insights and make recommendation to the business to make informed decisions.</a:t>
            </a:r>
          </a:p>
          <a:p>
            <a:pPr algn="just"/>
            <a:r>
              <a:rPr lang="en-US" dirty="0"/>
              <a:t>Example Project: Airline Customer Churn Analysis (IST 687)</a:t>
            </a:r>
          </a:p>
          <a:p>
            <a:pPr marL="0" indent="0" algn="just">
              <a:buNone/>
            </a:pPr>
            <a:r>
              <a:rPr lang="en-US" dirty="0"/>
              <a:t>Our recommendation to Airlines to improve its NPS score were:</a:t>
            </a:r>
          </a:p>
          <a:p>
            <a:pPr algn="just"/>
            <a:r>
              <a:rPr lang="en-IN" dirty="0"/>
              <a:t>So, the airlines in “Blue” status should attract the customers with some discount coupons and improving their services.</a:t>
            </a:r>
          </a:p>
          <a:p>
            <a:pPr lvl="0" algn="just"/>
            <a:r>
              <a:rPr lang="en-IN" dirty="0"/>
              <a:t>Airlines should focus on giving better amenities such as wheelchair services, better seats, assistance at the time of check-in and express boarding to customers who are above 54 years as they are more likely to be detractors.</a:t>
            </a:r>
            <a:r>
              <a:rPr lang="en-US" dirty="0"/>
              <a:t> </a:t>
            </a:r>
            <a:endParaRPr lang="en-IN" dirty="0"/>
          </a:p>
          <a:p>
            <a:pPr lvl="0" algn="just"/>
            <a:r>
              <a:rPr lang="en-IN" dirty="0"/>
              <a:t>Airlines who have passengers travelling for business purposes should focus that the flight is running on time as if the flight is delayed there is a high probability that they might give a negative rating</a:t>
            </a:r>
            <a:endParaRPr lang="en-US" dirty="0"/>
          </a:p>
        </p:txBody>
      </p:sp>
      <p:pic>
        <p:nvPicPr>
          <p:cNvPr id="4" name="Audio 3">
            <a:hlinkClick r:id="" action="ppaction://media"/>
            <a:extLst>
              <a:ext uri="{FF2B5EF4-FFF2-40B4-BE49-F238E27FC236}">
                <a16:creationId xmlns:a16="http://schemas.microsoft.com/office/drawing/2014/main" id="{4FF8B724-2ECA-49C9-B715-B8C755E4ECB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70528000"/>
      </p:ext>
    </p:extLst>
  </p:cSld>
  <p:clrMapOvr>
    <a:masterClrMapping/>
  </p:clrMapOvr>
  <mc:AlternateContent xmlns:mc="http://schemas.openxmlformats.org/markup-compatibility/2006">
    <mc:Choice xmlns:p14="http://schemas.microsoft.com/office/powerpoint/2010/main" Requires="p14">
      <p:transition spd="slow" p14:dur="2000" advTm="61189"/>
    </mc:Choice>
    <mc:Fallback>
      <p:transition spd="slow" advTm="61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1D301D-2AC1-934D-B906-EB6A847BBE94}"/>
              </a:ext>
            </a:extLst>
          </p:cNvPr>
          <p:cNvSpPr>
            <a:spLocks noGrp="1"/>
          </p:cNvSpPr>
          <p:nvPr>
            <p:ph type="title"/>
          </p:nvPr>
        </p:nvSpPr>
        <p:spPr>
          <a:xfrm>
            <a:off x="343777" y="2144037"/>
            <a:ext cx="3374572" cy="2569923"/>
          </a:xfrm>
        </p:spPr>
        <p:txBody>
          <a:bodyPr>
            <a:normAutofit/>
          </a:bodyPr>
          <a:lstStyle/>
          <a:p>
            <a:r>
              <a:rPr lang="en-US" sz="2800" dirty="0">
                <a:solidFill>
                  <a:srgbClr val="FFFFFF"/>
                </a:solidFill>
              </a:rPr>
              <a:t>Demonstrate communication skills regarding data and its analysis for managers</a:t>
            </a:r>
          </a:p>
        </p:txBody>
      </p:sp>
      <p:sp>
        <p:nvSpPr>
          <p:cNvPr id="3" name="Content Placeholder 2">
            <a:extLst>
              <a:ext uri="{FF2B5EF4-FFF2-40B4-BE49-F238E27FC236}">
                <a16:creationId xmlns:a16="http://schemas.microsoft.com/office/drawing/2014/main" id="{32F639A9-4EDC-1B4E-BA7E-D4A0E0C9E1B4}"/>
              </a:ext>
            </a:extLst>
          </p:cNvPr>
          <p:cNvSpPr>
            <a:spLocks noGrp="1"/>
          </p:cNvSpPr>
          <p:nvPr>
            <p:ph idx="1"/>
          </p:nvPr>
        </p:nvSpPr>
        <p:spPr>
          <a:xfrm>
            <a:off x="4705594" y="1240077"/>
            <a:ext cx="7142629" cy="4916465"/>
          </a:xfrm>
        </p:spPr>
        <p:txBody>
          <a:bodyPr anchor="t">
            <a:normAutofit/>
          </a:bodyPr>
          <a:lstStyle/>
          <a:p>
            <a:pPr algn="just"/>
            <a:r>
              <a:rPr lang="en-US" dirty="0"/>
              <a:t>Communicating the findings to the managers and stakeholders is an important quality that a Data Scientist should posses.</a:t>
            </a:r>
          </a:p>
          <a:p>
            <a:pPr algn="just"/>
            <a:r>
              <a:rPr lang="en-US" dirty="0"/>
              <a:t>Every project that I did in the program had a presentation in which we would brief our projects to the entire class.</a:t>
            </a:r>
          </a:p>
          <a:p>
            <a:pPr algn="just"/>
            <a:r>
              <a:rPr lang="en-US" dirty="0"/>
              <a:t>Data Analytics (IST 707) had poster presentations. This helped us to learn how to explain our findings to a non-technical people as well</a:t>
            </a:r>
          </a:p>
        </p:txBody>
      </p:sp>
      <p:pic>
        <p:nvPicPr>
          <p:cNvPr id="4" name="Audio 3">
            <a:hlinkClick r:id="" action="ppaction://media"/>
            <a:extLst>
              <a:ext uri="{FF2B5EF4-FFF2-40B4-BE49-F238E27FC236}">
                <a16:creationId xmlns:a16="http://schemas.microsoft.com/office/drawing/2014/main" id="{682BA3CF-CF67-46DD-9E9A-9E435BF7C83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53409445"/>
      </p:ext>
    </p:extLst>
  </p:cSld>
  <p:clrMapOvr>
    <a:masterClrMapping/>
  </p:clrMapOvr>
  <mc:AlternateContent xmlns:mc="http://schemas.openxmlformats.org/markup-compatibility/2006">
    <mc:Choice xmlns:p14="http://schemas.microsoft.com/office/powerpoint/2010/main" Requires="p14">
      <p:transition spd="slow" p14:dur="2000" advTm="30516"/>
    </mc:Choice>
    <mc:Fallback>
      <p:transition spd="slow" advTm="305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otalTime>1868</TotalTime>
  <Words>875</Words>
  <Application>Microsoft Office PowerPoint</Application>
  <PresentationFormat>Widescreen</PresentationFormat>
  <Paragraphs>58</Paragraphs>
  <Slides>13</Slides>
  <Notes>0</Notes>
  <HiddenSlides>0</HiddenSlides>
  <MMClips>13</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Gill Sans MT</vt:lpstr>
      <vt:lpstr>Gallery</vt:lpstr>
      <vt:lpstr>PowerPoint Presentation</vt:lpstr>
      <vt:lpstr>About me</vt:lpstr>
      <vt:lpstr>Objectives</vt:lpstr>
      <vt:lpstr>Describe a broad overview of the major practice areas of data science</vt:lpstr>
      <vt:lpstr>Collect, Clean  and organize data.</vt:lpstr>
      <vt:lpstr>Identify patterns in data via visualization, statistical analysis, and data mining</vt:lpstr>
      <vt:lpstr>Develop alternative strategies based on the data.</vt:lpstr>
      <vt:lpstr>Develop a plan of action to implement the business decisions derived from the analyses.</vt:lpstr>
      <vt:lpstr>Demonstrate communication skills regarding data and its analysis for managers</vt:lpstr>
      <vt:lpstr>PowerPoint Presentation</vt:lpstr>
      <vt:lpstr>Synthesize the ethical dimensions of data science practice</vt:lpstr>
      <vt:lpstr>Next Steps</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Palaniappan Muthukkaruppan</dc:creator>
  <cp:lastModifiedBy>praharsha24695@outlook.com</cp:lastModifiedBy>
  <cp:revision>32</cp:revision>
  <dcterms:created xsi:type="dcterms:W3CDTF">2019-12-04T14:51:53Z</dcterms:created>
  <dcterms:modified xsi:type="dcterms:W3CDTF">2021-04-20T23:43:57Z</dcterms:modified>
</cp:coreProperties>
</file>